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 roundtripDataSignature="AMtx7mjAJyfZa37gmK2PoY9xAZO3iae0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 d="100"/>
          <a:sy n="21" d="100"/>
        </p:scale>
        <p:origin x="525"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5387342"/>
            <a:ext cx="37307519"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2990852" y="1779270"/>
            <a:ext cx="27896822" cy="278434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994662"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994662" y="22029430"/>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6" name="Google Shape;26;p5"/>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8069582"/>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2024360"/>
            <a:ext cx="18568032"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8069582"/>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2024360"/>
            <a:ext cx="18659477" cy="1768602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4800"/>
              </a:spcBef>
              <a:spcAft>
                <a:spcPts val="0"/>
              </a:spcAft>
              <a:buClr>
                <a:schemeClr val="dk1"/>
              </a:buClr>
              <a:buSzPts val="15360"/>
              <a:buFont typeface="Arial"/>
              <a:buNone/>
              <a:defRPr sz="15360" b="0" i="0" u="none" strike="noStrike" cap="none">
                <a:solidFill>
                  <a:schemeClr val="dk1"/>
                </a:solidFill>
                <a:latin typeface="Calibri"/>
                <a:ea typeface="Calibri"/>
                <a:cs typeface="Calibri"/>
                <a:sym typeface="Calibri"/>
              </a:defRPr>
            </a:lvl1pPr>
            <a:lvl2pPr marR="0" lvl="1" algn="l" rtl="0">
              <a:lnSpc>
                <a:spcPct val="90000"/>
              </a:lnSpc>
              <a:spcBef>
                <a:spcPts val="2400"/>
              </a:spcBef>
              <a:spcAft>
                <a:spcPts val="0"/>
              </a:spcAft>
              <a:buClr>
                <a:schemeClr val="dk1"/>
              </a:buClr>
              <a:buSzPts val="13440"/>
              <a:buFont typeface="Arial"/>
              <a:buNone/>
              <a:defRPr sz="13439"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minicircuits.com/pdfs/UVNA-63.pdf" TargetMode="External"/><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hyperlink" Target="https://en.wikipedia.org/wiki/Bistatic_range" TargetMode="External"/><Relationship Id="rId4" Type="http://schemas.openxmlformats.org/officeDocument/2006/relationships/image" Target="../media/image2.png"/><Relationship Id="rId9" Type="http://schemas.openxmlformats.org/officeDocument/2006/relationships/hyperlink" Target="https://courses.lumenlearning.com/waymakercollegealgebra/chapter/equations-of-ellipses/" TargetMode="External"/><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54000">
              <a:schemeClr val="lt1"/>
            </a:gs>
            <a:gs pos="77000">
              <a:srgbClr val="9FC5E8"/>
            </a:gs>
            <a:gs pos="89000">
              <a:schemeClr val="accent3"/>
            </a:gs>
            <a:gs pos="100000">
              <a:schemeClr val="accent3"/>
            </a:gs>
          </a:gsLst>
          <a:lin ang="16200038" scaled="0"/>
        </a:grad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a:blip r:embed="rId3">
            <a:alphaModFix amt="10000"/>
          </a:blip>
          <a:stretch>
            <a:fillRect/>
          </a:stretch>
        </p:blipFill>
        <p:spPr>
          <a:xfrm>
            <a:off x="0" y="4237200"/>
            <a:ext cx="43891200" cy="28681200"/>
          </a:xfrm>
          <a:prstGeom prst="rect">
            <a:avLst/>
          </a:prstGeom>
          <a:noFill/>
          <a:ln>
            <a:noFill/>
          </a:ln>
        </p:spPr>
      </p:pic>
      <p:sp>
        <p:nvSpPr>
          <p:cNvPr id="85" name="Google Shape;85;p1"/>
          <p:cNvSpPr/>
          <p:nvPr/>
        </p:nvSpPr>
        <p:spPr>
          <a:xfrm>
            <a:off x="33838975" y="4914650"/>
            <a:ext cx="9567000" cy="98007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33834275" y="22438000"/>
            <a:ext cx="9324600" cy="43791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12117150" y="4904150"/>
            <a:ext cx="19253400" cy="106242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873000" y="23398550"/>
            <a:ext cx="8728200" cy="85752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1"/>
          <p:cNvCxnSpPr/>
          <p:nvPr/>
        </p:nvCxnSpPr>
        <p:spPr>
          <a:xfrm>
            <a:off x="10515600" y="457200"/>
            <a:ext cx="0" cy="32004001"/>
          </a:xfrm>
          <a:prstGeom prst="straightConnector1">
            <a:avLst/>
          </a:prstGeom>
          <a:noFill/>
          <a:ln w="19050" cap="flat" cmpd="sng">
            <a:solidFill>
              <a:srgbClr val="31538F"/>
            </a:solidFill>
            <a:prstDash val="solid"/>
            <a:miter lim="800000"/>
            <a:headEnd type="none" w="sm" len="sm"/>
            <a:tailEnd type="none" w="sm" len="sm"/>
          </a:ln>
        </p:spPr>
      </p:cxnSp>
      <p:cxnSp>
        <p:nvCxnSpPr>
          <p:cNvPr id="90" name="Google Shape;90;p1"/>
          <p:cNvCxnSpPr/>
          <p:nvPr/>
        </p:nvCxnSpPr>
        <p:spPr>
          <a:xfrm>
            <a:off x="11430000" y="457200"/>
            <a:ext cx="0" cy="32004000"/>
          </a:xfrm>
          <a:prstGeom prst="straightConnector1">
            <a:avLst/>
          </a:prstGeom>
          <a:noFill/>
          <a:ln w="19050" cap="flat" cmpd="sng">
            <a:solidFill>
              <a:srgbClr val="31538F"/>
            </a:solidFill>
            <a:prstDash val="solid"/>
            <a:miter lim="800000"/>
            <a:headEnd type="none" w="sm" len="sm"/>
            <a:tailEnd type="none" w="sm" len="sm"/>
          </a:ln>
        </p:spPr>
      </p:cxnSp>
      <p:cxnSp>
        <p:nvCxnSpPr>
          <p:cNvPr id="91" name="Google Shape;91;p1"/>
          <p:cNvCxnSpPr/>
          <p:nvPr/>
        </p:nvCxnSpPr>
        <p:spPr>
          <a:xfrm>
            <a:off x="32461200" y="457200"/>
            <a:ext cx="0" cy="32004001"/>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1"/>
          <p:cNvCxnSpPr/>
          <p:nvPr/>
        </p:nvCxnSpPr>
        <p:spPr>
          <a:xfrm>
            <a:off x="33375600" y="457200"/>
            <a:ext cx="0" cy="32004001"/>
          </a:xfrm>
          <a:prstGeom prst="straightConnector1">
            <a:avLst/>
          </a:prstGeom>
          <a:noFill/>
          <a:ln w="9525" cap="flat" cmpd="sng">
            <a:solidFill>
              <a:schemeClr val="accent1"/>
            </a:solidFill>
            <a:prstDash val="solid"/>
            <a:miter lim="800000"/>
            <a:headEnd type="none" w="sm" len="sm"/>
            <a:tailEnd type="none" w="sm" len="sm"/>
          </a:ln>
        </p:spPr>
      </p:cxnSp>
      <p:sp>
        <p:nvSpPr>
          <p:cNvPr id="93" name="Google Shape;93;p1"/>
          <p:cNvSpPr/>
          <p:nvPr/>
        </p:nvSpPr>
        <p:spPr>
          <a:xfrm>
            <a:off x="-100" y="0"/>
            <a:ext cx="43891200" cy="4237200"/>
          </a:xfrm>
          <a:prstGeom prst="rect">
            <a:avLst/>
          </a:prstGeom>
          <a:solidFill>
            <a:srgbClr val="07376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p:nvPr/>
        </p:nvSpPr>
        <p:spPr>
          <a:xfrm>
            <a:off x="11940900" y="636150"/>
            <a:ext cx="20014800" cy="3422100"/>
          </a:xfrm>
          <a:prstGeom prst="rect">
            <a:avLst/>
          </a:prstGeom>
          <a:solidFill>
            <a:srgbClr val="B2D2EE"/>
          </a:solidFill>
          <a:ln w="152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600" dirty="0">
                <a:latin typeface="Calibri"/>
                <a:ea typeface="Calibri"/>
                <a:cs typeface="Calibri"/>
                <a:sym typeface="Calibri"/>
              </a:rPr>
              <a:t>Position Finding </a:t>
            </a:r>
            <a:r>
              <a:rPr lang="en-US" sz="16600" b="0" i="0" u="none" strike="noStrike" cap="none" dirty="0">
                <a:latin typeface="Calibri"/>
                <a:ea typeface="Calibri"/>
                <a:cs typeface="Calibri"/>
                <a:sym typeface="Calibri"/>
              </a:rPr>
              <a:t>Radar</a:t>
            </a:r>
            <a:endParaRPr sz="3600" dirty="0">
              <a:latin typeface="Calibri"/>
              <a:ea typeface="Calibri"/>
              <a:cs typeface="Calibri"/>
              <a:sym typeface="Calibri"/>
            </a:endParaRPr>
          </a:p>
          <a:p>
            <a:pPr marL="0" marR="0" lvl="0" indent="0" algn="ctr" rtl="0">
              <a:spcBef>
                <a:spcPts val="0"/>
              </a:spcBef>
              <a:spcAft>
                <a:spcPts val="0"/>
              </a:spcAft>
              <a:buNone/>
            </a:pPr>
            <a:r>
              <a:rPr lang="en-US" sz="3600" dirty="0">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Jarod </a:t>
            </a:r>
            <a:r>
              <a:rPr lang="en-US" sz="3600" dirty="0" err="1">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Vechinski</a:t>
            </a:r>
            <a:r>
              <a:rPr lang="en-US" sz="3600" dirty="0">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 Graham McClelland, George Yuan, and Travis Keller</a:t>
            </a:r>
            <a:endParaRPr sz="3600" dirty="0">
              <a:latin typeface="Calibri"/>
              <a:ea typeface="Calibri"/>
              <a:cs typeface="Calibri"/>
              <a:sym typeface="Calibri"/>
            </a:endParaRPr>
          </a:p>
        </p:txBody>
      </p:sp>
      <p:sp>
        <p:nvSpPr>
          <p:cNvPr id="95" name="Google Shape;95;p1"/>
          <p:cNvSpPr txBox="1"/>
          <p:nvPr/>
        </p:nvSpPr>
        <p:spPr>
          <a:xfrm>
            <a:off x="34046425" y="22520650"/>
            <a:ext cx="7915800" cy="40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Improvements</a:t>
            </a:r>
            <a:endParaRPr sz="6000" b="1" u="sng" dirty="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dirty="0">
                <a:latin typeface="Calibri"/>
                <a:ea typeface="Calibri"/>
                <a:cs typeface="Calibri"/>
                <a:sym typeface="Calibri"/>
              </a:rPr>
              <a:t>More accurately determine propagation delays by accounting for cable travel time</a:t>
            </a:r>
            <a:endParaRPr sz="4000" dirty="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dirty="0">
                <a:latin typeface="Calibri"/>
                <a:ea typeface="Calibri"/>
                <a:cs typeface="Calibri"/>
                <a:sym typeface="Calibri"/>
              </a:rPr>
              <a:t>Enable better indoor testing by adjusting parameters</a:t>
            </a:r>
            <a:endParaRPr sz="4000" dirty="0">
              <a:latin typeface="Calibri"/>
              <a:ea typeface="Calibri"/>
              <a:cs typeface="Calibri"/>
              <a:sym typeface="Calibri"/>
            </a:endParaRPr>
          </a:p>
        </p:txBody>
      </p:sp>
      <p:sp>
        <p:nvSpPr>
          <p:cNvPr id="96" name="Google Shape;96;p1"/>
          <p:cNvSpPr txBox="1"/>
          <p:nvPr/>
        </p:nvSpPr>
        <p:spPr>
          <a:xfrm>
            <a:off x="1091250" y="23394875"/>
            <a:ext cx="7207800" cy="34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a:latin typeface="Calibri"/>
                <a:ea typeface="Calibri"/>
                <a:cs typeface="Calibri"/>
                <a:sym typeface="Calibri"/>
              </a:rPr>
              <a:t>UVNA-63 Specifics</a:t>
            </a:r>
            <a:endParaRPr sz="6000" b="1" u="sng">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Load Impedance - 50Ω</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Freq. Range - 100Hz-6000MHz</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Power Supplied - 1mW</a:t>
            </a:r>
            <a:endParaRPr sz="4000">
              <a:latin typeface="Calibri"/>
              <a:ea typeface="Calibri"/>
              <a:cs typeface="Calibri"/>
              <a:sym typeface="Calibri"/>
            </a:endParaRPr>
          </a:p>
          <a:p>
            <a:pPr marL="0" lvl="0" indent="0" algn="l" rtl="0">
              <a:spcBef>
                <a:spcPts val="0"/>
              </a:spcBef>
              <a:spcAft>
                <a:spcPts val="0"/>
              </a:spcAft>
              <a:buNone/>
            </a:pPr>
            <a:r>
              <a:rPr lang="en-US" sz="4000">
                <a:latin typeface="Calibri"/>
                <a:ea typeface="Calibri"/>
                <a:cs typeface="Calibri"/>
                <a:sym typeface="Calibri"/>
              </a:rPr>
              <a:t>Sampling Rate - 160 MS/sec </a:t>
            </a:r>
            <a:endParaRPr sz="4000">
              <a:latin typeface="Calibri"/>
              <a:ea typeface="Calibri"/>
              <a:cs typeface="Calibri"/>
              <a:sym typeface="Calibri"/>
            </a:endParaRPr>
          </a:p>
        </p:txBody>
      </p:sp>
      <p:sp>
        <p:nvSpPr>
          <p:cNvPr id="97" name="Google Shape;97;p1"/>
          <p:cNvSpPr txBox="1"/>
          <p:nvPr/>
        </p:nvSpPr>
        <p:spPr>
          <a:xfrm>
            <a:off x="12344400" y="4904150"/>
            <a:ext cx="18192900" cy="36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Radar Design</a:t>
            </a:r>
            <a:endParaRPr sz="6000" b="1" u="sng" dirty="0">
              <a:latin typeface="Calibri"/>
              <a:ea typeface="Calibri"/>
              <a:cs typeface="Calibri"/>
              <a:sym typeface="Calibri"/>
            </a:endParaRPr>
          </a:p>
          <a:p>
            <a:pPr marL="0" lvl="0" indent="0" algn="l" rtl="0">
              <a:spcBef>
                <a:spcPts val="0"/>
              </a:spcBef>
              <a:spcAft>
                <a:spcPts val="0"/>
              </a:spcAft>
              <a:buNone/>
            </a:pPr>
            <a:r>
              <a:rPr lang="en-US" sz="4000" dirty="0">
                <a:latin typeface="Calibri"/>
                <a:ea typeface="Calibri"/>
                <a:cs typeface="Calibri"/>
                <a:sym typeface="Calibri"/>
              </a:rPr>
              <a:t>This Radar design consists of two L-band horn antennas and a wide beam cone antenna. The cone transmits 100-equally spaced frequencies from 2500MHz to 3000MHz later received on the two horn antennas. The two horns are placed 1m apart from the center cone antenna. The horn antennas receive the return signal after reflecting from a target.</a:t>
            </a:r>
            <a:endParaRPr sz="4000" dirty="0">
              <a:latin typeface="Calibri"/>
              <a:ea typeface="Calibri"/>
              <a:cs typeface="Calibri"/>
              <a:sym typeface="Calibri"/>
            </a:endParaRPr>
          </a:p>
          <a:p>
            <a:pPr marL="0" lvl="0" indent="0" algn="l" rtl="0">
              <a:spcBef>
                <a:spcPts val="0"/>
              </a:spcBef>
              <a:spcAft>
                <a:spcPts val="0"/>
              </a:spcAft>
              <a:buNone/>
            </a:pPr>
            <a:endParaRPr sz="4000" dirty="0">
              <a:latin typeface="Calibri"/>
              <a:ea typeface="Calibri"/>
              <a:cs typeface="Calibri"/>
              <a:sym typeface="Calibri"/>
            </a:endParaRPr>
          </a:p>
        </p:txBody>
      </p:sp>
      <p:grpSp>
        <p:nvGrpSpPr>
          <p:cNvPr id="98" name="Google Shape;98;p1"/>
          <p:cNvGrpSpPr/>
          <p:nvPr/>
        </p:nvGrpSpPr>
        <p:grpSpPr>
          <a:xfrm>
            <a:off x="12038813" y="16340902"/>
            <a:ext cx="19374858" cy="4097669"/>
            <a:chOff x="34137600" y="1667350"/>
            <a:chExt cx="8728200" cy="6536400"/>
          </a:xfrm>
        </p:grpSpPr>
        <p:sp>
          <p:nvSpPr>
            <p:cNvPr id="99" name="Google Shape;99;p1"/>
            <p:cNvSpPr/>
            <p:nvPr/>
          </p:nvSpPr>
          <p:spPr>
            <a:xfrm>
              <a:off x="34137600" y="1667350"/>
              <a:ext cx="8728200" cy="65364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txBox="1"/>
            <p:nvPr/>
          </p:nvSpPr>
          <p:spPr>
            <a:xfrm>
              <a:off x="34303411" y="1906163"/>
              <a:ext cx="8261400" cy="54603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Test Environment &amp; Results</a:t>
              </a:r>
              <a:endParaRPr sz="6000" b="1" u="sng" dirty="0">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US" sz="4000" dirty="0">
                  <a:latin typeface="Calibri"/>
                  <a:ea typeface="Calibri"/>
                  <a:cs typeface="Calibri"/>
                  <a:sym typeface="Calibri"/>
                </a:rPr>
                <a:t>All testing was performed outside to minimize multipath interference from walls and other large objects in a lab. A large metal plate as a target to used to provide a higher quality reflection signal at longer ranges.</a:t>
              </a:r>
              <a:endParaRPr sz="4000" dirty="0">
                <a:latin typeface="Calibri"/>
                <a:ea typeface="Calibri"/>
                <a:cs typeface="Calibri"/>
                <a:sym typeface="Calibri"/>
              </a:endParaRPr>
            </a:p>
            <a:p>
              <a:pPr marL="0" lvl="0" indent="0" algn="l" rtl="0">
                <a:spcBef>
                  <a:spcPts val="1200"/>
                </a:spcBef>
                <a:spcAft>
                  <a:spcPts val="0"/>
                </a:spcAft>
                <a:buNone/>
              </a:pPr>
              <a:endParaRPr sz="4000" dirty="0">
                <a:latin typeface="Calibri"/>
                <a:ea typeface="Calibri"/>
                <a:cs typeface="Calibri"/>
                <a:sym typeface="Calibri"/>
              </a:endParaRPr>
            </a:p>
            <a:p>
              <a:pPr marL="0" lvl="0" indent="0" algn="l" rtl="0">
                <a:spcBef>
                  <a:spcPts val="0"/>
                </a:spcBef>
                <a:spcAft>
                  <a:spcPts val="0"/>
                </a:spcAft>
                <a:buNone/>
              </a:pPr>
              <a:endParaRPr sz="4000" dirty="0">
                <a:latin typeface="Calibri"/>
                <a:ea typeface="Calibri"/>
                <a:cs typeface="Calibri"/>
                <a:sym typeface="Calibri"/>
              </a:endParaRPr>
            </a:p>
          </p:txBody>
        </p:sp>
      </p:grpSp>
      <p:pic>
        <p:nvPicPr>
          <p:cNvPr id="101" name="Google Shape;101;p1"/>
          <p:cNvPicPr preferRelativeResize="0"/>
          <p:nvPr/>
        </p:nvPicPr>
        <p:blipFill>
          <a:blip r:embed="rId4">
            <a:alphaModFix/>
          </a:blip>
          <a:stretch>
            <a:fillRect/>
          </a:stretch>
        </p:blipFill>
        <p:spPr>
          <a:xfrm>
            <a:off x="1396050" y="27242775"/>
            <a:ext cx="5610950" cy="3979400"/>
          </a:xfrm>
          <a:prstGeom prst="rect">
            <a:avLst/>
          </a:prstGeom>
          <a:noFill/>
          <a:ln>
            <a:noFill/>
          </a:ln>
        </p:spPr>
      </p:pic>
      <p:sp>
        <p:nvSpPr>
          <p:cNvPr id="102" name="Google Shape;102;p1"/>
          <p:cNvSpPr txBox="1"/>
          <p:nvPr/>
        </p:nvSpPr>
        <p:spPr>
          <a:xfrm>
            <a:off x="34072800" y="5012600"/>
            <a:ext cx="4051200" cy="11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a:latin typeface="Calibri"/>
                <a:ea typeface="Calibri"/>
                <a:cs typeface="Calibri"/>
                <a:sym typeface="Calibri"/>
              </a:rPr>
              <a:t>Simulations</a:t>
            </a:r>
            <a:endParaRPr sz="6000" b="1" u="sng">
              <a:latin typeface="Calibri"/>
              <a:ea typeface="Calibri"/>
              <a:cs typeface="Calibri"/>
              <a:sym typeface="Calibri"/>
            </a:endParaRPr>
          </a:p>
          <a:p>
            <a:pPr marL="0" lvl="0" indent="0" algn="l" rtl="0">
              <a:spcBef>
                <a:spcPts val="0"/>
              </a:spcBef>
              <a:spcAft>
                <a:spcPts val="0"/>
              </a:spcAft>
              <a:buNone/>
            </a:pPr>
            <a:endParaRPr sz="4000">
              <a:latin typeface="Calibri"/>
              <a:ea typeface="Calibri"/>
              <a:cs typeface="Calibri"/>
              <a:sym typeface="Calibri"/>
            </a:endParaRPr>
          </a:p>
        </p:txBody>
      </p:sp>
      <p:pic>
        <p:nvPicPr>
          <p:cNvPr id="103" name="Google Shape;103;p1"/>
          <p:cNvPicPr preferRelativeResize="0"/>
          <p:nvPr/>
        </p:nvPicPr>
        <p:blipFill>
          <a:blip r:embed="rId5">
            <a:alphaModFix/>
          </a:blip>
          <a:stretch>
            <a:fillRect/>
          </a:stretch>
        </p:blipFill>
        <p:spPr>
          <a:xfrm>
            <a:off x="34137600" y="6098150"/>
            <a:ext cx="4475524" cy="4054800"/>
          </a:xfrm>
          <a:prstGeom prst="rect">
            <a:avLst/>
          </a:prstGeom>
          <a:noFill/>
          <a:ln w="19050" cap="flat" cmpd="sng">
            <a:solidFill>
              <a:schemeClr val="dk2"/>
            </a:solidFill>
            <a:prstDash val="solid"/>
            <a:round/>
            <a:headEnd type="none" w="sm" len="sm"/>
            <a:tailEnd type="none" w="sm" len="sm"/>
          </a:ln>
        </p:spPr>
      </p:pic>
      <p:pic>
        <p:nvPicPr>
          <p:cNvPr id="104" name="Google Shape;104;p1"/>
          <p:cNvPicPr preferRelativeResize="0"/>
          <p:nvPr/>
        </p:nvPicPr>
        <p:blipFill>
          <a:blip r:embed="rId6">
            <a:alphaModFix/>
          </a:blip>
          <a:stretch>
            <a:fillRect/>
          </a:stretch>
        </p:blipFill>
        <p:spPr>
          <a:xfrm>
            <a:off x="38765525" y="6098150"/>
            <a:ext cx="4330464" cy="4054800"/>
          </a:xfrm>
          <a:prstGeom prst="rect">
            <a:avLst/>
          </a:prstGeom>
          <a:noFill/>
          <a:ln w="19050" cap="flat" cmpd="sng">
            <a:solidFill>
              <a:schemeClr val="dk2"/>
            </a:solidFill>
            <a:prstDash val="solid"/>
            <a:round/>
            <a:headEnd type="none" w="sm" len="sm"/>
            <a:tailEnd type="none" w="sm" len="sm"/>
          </a:ln>
        </p:spPr>
      </p:pic>
      <p:pic>
        <p:nvPicPr>
          <p:cNvPr id="105" name="Google Shape;105;p1"/>
          <p:cNvPicPr preferRelativeResize="0"/>
          <p:nvPr/>
        </p:nvPicPr>
        <p:blipFill>
          <a:blip r:embed="rId7">
            <a:alphaModFix/>
          </a:blip>
          <a:stretch>
            <a:fillRect/>
          </a:stretch>
        </p:blipFill>
        <p:spPr>
          <a:xfrm>
            <a:off x="36461383" y="10311200"/>
            <a:ext cx="4462555" cy="3979399"/>
          </a:xfrm>
          <a:prstGeom prst="rect">
            <a:avLst/>
          </a:prstGeom>
          <a:noFill/>
          <a:ln w="19050" cap="flat" cmpd="sng">
            <a:solidFill>
              <a:schemeClr val="dk2"/>
            </a:solidFill>
            <a:prstDash val="solid"/>
            <a:round/>
            <a:headEnd type="none" w="sm" len="sm"/>
            <a:tailEnd type="none" w="sm" len="sm"/>
          </a:ln>
        </p:spPr>
      </p:pic>
      <p:pic>
        <p:nvPicPr>
          <p:cNvPr id="106" name="Google Shape;106;p1"/>
          <p:cNvPicPr preferRelativeResize="0"/>
          <p:nvPr/>
        </p:nvPicPr>
        <p:blipFill>
          <a:blip r:embed="rId8">
            <a:alphaModFix/>
          </a:blip>
          <a:stretch>
            <a:fillRect/>
          </a:stretch>
        </p:blipFill>
        <p:spPr>
          <a:xfrm>
            <a:off x="12117150" y="22098101"/>
            <a:ext cx="4902282" cy="6536401"/>
          </a:xfrm>
          <a:prstGeom prst="rect">
            <a:avLst/>
          </a:prstGeom>
          <a:noFill/>
          <a:ln w="114300" cap="flat" cmpd="sng">
            <a:solidFill>
              <a:schemeClr val="dk2"/>
            </a:solidFill>
            <a:prstDash val="solid"/>
            <a:round/>
            <a:headEnd type="none" w="sm" len="sm"/>
            <a:tailEnd type="none" w="sm" len="sm"/>
          </a:ln>
        </p:spPr>
      </p:pic>
      <p:sp>
        <p:nvSpPr>
          <p:cNvPr id="107" name="Google Shape;107;p1"/>
          <p:cNvSpPr/>
          <p:nvPr/>
        </p:nvSpPr>
        <p:spPr>
          <a:xfrm>
            <a:off x="33834275" y="27157000"/>
            <a:ext cx="9324600" cy="48168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1"/>
          <p:cNvGrpSpPr/>
          <p:nvPr/>
        </p:nvGrpSpPr>
        <p:grpSpPr>
          <a:xfrm>
            <a:off x="873000" y="5067062"/>
            <a:ext cx="8728200" cy="8575103"/>
            <a:chOff x="1122175" y="1501141"/>
            <a:chExt cx="8728200" cy="6536400"/>
          </a:xfrm>
        </p:grpSpPr>
        <p:sp>
          <p:nvSpPr>
            <p:cNvPr id="109" name="Google Shape;109;p1"/>
            <p:cNvSpPr/>
            <p:nvPr/>
          </p:nvSpPr>
          <p:spPr>
            <a:xfrm>
              <a:off x="1122175" y="1501141"/>
              <a:ext cx="8728200" cy="6536400"/>
            </a:xfrm>
            <a:prstGeom prst="rect">
              <a:avLst/>
            </a:prstGeom>
            <a:solidFill>
              <a:srgbClr val="FFFFFF"/>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txBox="1"/>
            <p:nvPr/>
          </p:nvSpPr>
          <p:spPr>
            <a:xfrm>
              <a:off x="1325775" y="1539988"/>
              <a:ext cx="7968000" cy="546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6000" b="1" u="sng" dirty="0">
                  <a:solidFill>
                    <a:schemeClr val="dk1"/>
                  </a:solidFill>
                  <a:latin typeface="Calibri"/>
                  <a:ea typeface="Calibri"/>
                  <a:cs typeface="Calibri"/>
                  <a:sym typeface="Calibri"/>
                </a:rPr>
                <a:t>Introduction</a:t>
              </a:r>
              <a:endParaRPr sz="6000" b="1" u="sng" dirty="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4000" dirty="0">
                  <a:solidFill>
                    <a:schemeClr val="dk1"/>
                  </a:solidFill>
                  <a:latin typeface="Calibri"/>
                  <a:ea typeface="Calibri"/>
                  <a:cs typeface="Calibri"/>
                  <a:sym typeface="Calibri"/>
                </a:rPr>
                <a:t>Building upon previous Radar projects that only implemented range, we wanted to take that further and implement real-time position finding. We utilized the UVNA-63 kit from </a:t>
              </a:r>
              <a:r>
                <a:rPr lang="en-US" sz="4000" dirty="0" err="1">
                  <a:solidFill>
                    <a:schemeClr val="dk1"/>
                  </a:solidFill>
                  <a:latin typeface="Calibri"/>
                  <a:ea typeface="Calibri"/>
                  <a:cs typeface="Calibri"/>
                  <a:sym typeface="Calibri"/>
                </a:rPr>
                <a:t>MiniCircuits</a:t>
              </a:r>
              <a:r>
                <a:rPr lang="en-US" sz="4000" dirty="0">
                  <a:solidFill>
                    <a:schemeClr val="dk1"/>
                  </a:solidFill>
                  <a:latin typeface="Calibri"/>
                  <a:ea typeface="Calibri"/>
                  <a:cs typeface="Calibri"/>
                  <a:sym typeface="Calibri"/>
                </a:rPr>
                <a:t> to process the signals and calculate the range and angle, and translate it into a visual plot reflecting the target position.</a:t>
              </a:r>
              <a:endParaRPr sz="4000" dirty="0">
                <a:solidFill>
                  <a:schemeClr val="dk1"/>
                </a:solidFill>
                <a:latin typeface="Calibri"/>
                <a:ea typeface="Calibri"/>
                <a:cs typeface="Calibri"/>
                <a:sym typeface="Calibri"/>
              </a:endParaRPr>
            </a:p>
            <a:p>
              <a:pPr marL="0" lvl="0" indent="0" algn="l" rtl="0">
                <a:lnSpc>
                  <a:spcPct val="115000"/>
                </a:lnSpc>
                <a:spcBef>
                  <a:spcPts val="4800"/>
                </a:spcBef>
                <a:spcAft>
                  <a:spcPts val="0"/>
                </a:spcAft>
                <a:buClr>
                  <a:schemeClr val="dk1"/>
                </a:buClr>
                <a:buSzPts val="1100"/>
                <a:buFont typeface="Arial"/>
                <a:buNone/>
              </a:pPr>
              <a:endParaRPr sz="1100" dirty="0">
                <a:solidFill>
                  <a:schemeClr val="dk1"/>
                </a:solidFill>
                <a:latin typeface="Calibri"/>
                <a:ea typeface="Calibri"/>
                <a:cs typeface="Calibri"/>
                <a:sym typeface="Calibri"/>
              </a:endParaRPr>
            </a:p>
            <a:p>
              <a:pPr marL="457200" lvl="0" indent="0" algn="l" rtl="0">
                <a:spcBef>
                  <a:spcPts val="0"/>
                </a:spcBef>
                <a:spcAft>
                  <a:spcPts val="0"/>
                </a:spcAft>
                <a:buNone/>
              </a:pPr>
              <a:endParaRPr sz="4000" dirty="0">
                <a:latin typeface="Calibri"/>
                <a:ea typeface="Calibri"/>
                <a:cs typeface="Calibri"/>
                <a:sym typeface="Calibri"/>
              </a:endParaRPr>
            </a:p>
          </p:txBody>
        </p:sp>
      </p:grpSp>
      <p:sp>
        <p:nvSpPr>
          <p:cNvPr id="111" name="Google Shape;111;p1"/>
          <p:cNvSpPr txBox="1"/>
          <p:nvPr/>
        </p:nvSpPr>
        <p:spPr>
          <a:xfrm>
            <a:off x="34062875" y="27233200"/>
            <a:ext cx="9033000" cy="48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References</a:t>
            </a:r>
            <a:endParaRPr sz="6000" b="1" u="sng" dirty="0">
              <a:latin typeface="Calibri"/>
              <a:ea typeface="Calibri"/>
              <a:cs typeface="Calibri"/>
              <a:sym typeface="Calibri"/>
            </a:endParaRPr>
          </a:p>
          <a:p>
            <a:pPr marL="457200" lvl="0" indent="-368300" algn="l" rtl="0">
              <a:lnSpc>
                <a:spcPct val="115000"/>
              </a:lnSpc>
              <a:spcBef>
                <a:spcPts val="0"/>
              </a:spcBef>
              <a:spcAft>
                <a:spcPts val="0"/>
              </a:spcAft>
              <a:buClr>
                <a:schemeClr val="dk1"/>
              </a:buClr>
              <a:buSzPts val="2200"/>
              <a:buChar char="●"/>
            </a:pPr>
            <a:r>
              <a:rPr lang="en-US" sz="2200" dirty="0">
                <a:solidFill>
                  <a:schemeClr val="dk1"/>
                </a:solidFill>
              </a:rPr>
              <a:t>Richards, M. A., Scheer, J. A., &amp; Holm, W. A. (2010). </a:t>
            </a:r>
            <a:r>
              <a:rPr lang="en-US" sz="2200" i="1" dirty="0">
                <a:solidFill>
                  <a:schemeClr val="dk1"/>
                </a:solidFill>
              </a:rPr>
              <a:t>Principles of Modern Radar: Basic Principles</a:t>
            </a:r>
            <a:r>
              <a:rPr lang="en-US" sz="2200" dirty="0">
                <a:solidFill>
                  <a:schemeClr val="dk1"/>
                </a:solidFill>
              </a:rPr>
              <a:t>. Raleigh, NC: </a:t>
            </a:r>
            <a:r>
              <a:rPr lang="en-US" sz="2200" dirty="0" err="1">
                <a:solidFill>
                  <a:schemeClr val="dk1"/>
                </a:solidFill>
              </a:rPr>
              <a:t>Scitech</a:t>
            </a:r>
            <a:r>
              <a:rPr lang="en-US" sz="2200" dirty="0">
                <a:solidFill>
                  <a:schemeClr val="dk1"/>
                </a:solidFill>
              </a:rPr>
              <a:t> Publishing.</a:t>
            </a:r>
            <a:endParaRPr sz="2200" dirty="0">
              <a:solidFill>
                <a:schemeClr val="dk1"/>
              </a:solidFill>
            </a:endParaRPr>
          </a:p>
          <a:p>
            <a:pPr marL="457200" lvl="0" indent="-368300" algn="l" rtl="0">
              <a:lnSpc>
                <a:spcPct val="115000"/>
              </a:lnSpc>
              <a:spcBef>
                <a:spcPts val="0"/>
              </a:spcBef>
              <a:spcAft>
                <a:spcPts val="0"/>
              </a:spcAft>
              <a:buClr>
                <a:schemeClr val="dk1"/>
              </a:buClr>
              <a:buSzPts val="2200"/>
              <a:buChar char="●"/>
            </a:pPr>
            <a:r>
              <a:rPr lang="en-US" sz="2200" dirty="0" err="1">
                <a:solidFill>
                  <a:schemeClr val="dk1"/>
                </a:solidFill>
              </a:rPr>
              <a:t>Stuzman</a:t>
            </a:r>
            <a:r>
              <a:rPr lang="en-US" sz="2200" dirty="0">
                <a:solidFill>
                  <a:schemeClr val="dk1"/>
                </a:solidFill>
              </a:rPr>
              <a:t>, W. L., &amp; Thiele, G. A. (2012). </a:t>
            </a:r>
            <a:r>
              <a:rPr lang="en-US" sz="2200" i="1" dirty="0">
                <a:solidFill>
                  <a:schemeClr val="dk1"/>
                </a:solidFill>
              </a:rPr>
              <a:t>Antenna Theory and Design</a:t>
            </a:r>
            <a:r>
              <a:rPr lang="en-US" sz="2200" dirty="0">
                <a:solidFill>
                  <a:schemeClr val="dk1"/>
                </a:solidFill>
              </a:rPr>
              <a:t>. Hoboken, NJ: Wiley-Blackwell.</a:t>
            </a:r>
            <a:endParaRPr sz="2200" dirty="0">
              <a:solidFill>
                <a:schemeClr val="dk1"/>
              </a:solidFill>
            </a:endParaRPr>
          </a:p>
          <a:p>
            <a:pPr marL="457200" lvl="0" indent="-368300" algn="l" rtl="0">
              <a:lnSpc>
                <a:spcPct val="115000"/>
              </a:lnSpc>
              <a:spcBef>
                <a:spcPts val="0"/>
              </a:spcBef>
              <a:spcAft>
                <a:spcPts val="0"/>
              </a:spcAft>
              <a:buSzPts val="2200"/>
              <a:buChar char="●"/>
            </a:pPr>
            <a:r>
              <a:rPr lang="en-US" sz="2200" u="sng" dirty="0">
                <a:solidFill>
                  <a:srgbClr val="1155CC"/>
                </a:solidFill>
                <a:hlinkClick r:id="rId9"/>
              </a:rPr>
              <a:t>https://courses.lumenlearning.com/waymakercollegealgebra/chapter/equations-of-ellipses/</a:t>
            </a:r>
            <a:endParaRPr sz="2200" dirty="0">
              <a:solidFill>
                <a:schemeClr val="dk1"/>
              </a:solidFill>
            </a:endParaRPr>
          </a:p>
          <a:p>
            <a:pPr marL="457200" lvl="0" indent="-368300" algn="l" rtl="0">
              <a:lnSpc>
                <a:spcPct val="115000"/>
              </a:lnSpc>
              <a:spcBef>
                <a:spcPts val="0"/>
              </a:spcBef>
              <a:spcAft>
                <a:spcPts val="0"/>
              </a:spcAft>
              <a:buSzPts val="2200"/>
              <a:buChar char="●"/>
            </a:pPr>
            <a:r>
              <a:rPr lang="en-US" sz="2200" u="sng" dirty="0">
                <a:solidFill>
                  <a:srgbClr val="1155CC"/>
                </a:solidFill>
                <a:hlinkClick r:id="rId10"/>
              </a:rPr>
              <a:t>https://en.wikipedia.org/wiki/Bistatic_range</a:t>
            </a:r>
            <a:endParaRPr sz="2200" dirty="0">
              <a:solidFill>
                <a:schemeClr val="dk1"/>
              </a:solidFill>
            </a:endParaRPr>
          </a:p>
          <a:p>
            <a:pPr marL="457200" lvl="0" indent="-368300" algn="l" rtl="0">
              <a:lnSpc>
                <a:spcPct val="115000"/>
              </a:lnSpc>
              <a:spcBef>
                <a:spcPts val="0"/>
              </a:spcBef>
              <a:spcAft>
                <a:spcPts val="0"/>
              </a:spcAft>
              <a:buSzPts val="2200"/>
              <a:buChar char="●"/>
            </a:pPr>
            <a:r>
              <a:rPr lang="en-US" sz="2200" u="sng" dirty="0">
                <a:solidFill>
                  <a:srgbClr val="1155CC"/>
                </a:solidFill>
                <a:hlinkClick r:id="rId11"/>
              </a:rPr>
              <a:t>https://www.minicircuits.com/pdfs/UVNA-63.pdf</a:t>
            </a:r>
            <a:endParaRPr sz="2200" dirty="0">
              <a:solidFill>
                <a:schemeClr val="dk1"/>
              </a:solidFill>
            </a:endParaRPr>
          </a:p>
          <a:p>
            <a:pPr marL="0" lvl="0" indent="0" algn="l" rtl="0">
              <a:spcBef>
                <a:spcPts val="0"/>
              </a:spcBef>
              <a:spcAft>
                <a:spcPts val="0"/>
              </a:spcAft>
              <a:buNone/>
            </a:pPr>
            <a:endParaRPr sz="6000" b="1" u="sng" dirty="0">
              <a:latin typeface="Calibri"/>
              <a:ea typeface="Calibri"/>
              <a:cs typeface="Calibri"/>
              <a:sym typeface="Calibri"/>
            </a:endParaRPr>
          </a:p>
        </p:txBody>
      </p:sp>
      <p:pic>
        <p:nvPicPr>
          <p:cNvPr id="112" name="Google Shape;112;p1"/>
          <p:cNvPicPr preferRelativeResize="0"/>
          <p:nvPr/>
        </p:nvPicPr>
        <p:blipFill rotWithShape="1">
          <a:blip r:embed="rId12">
            <a:alphaModFix/>
          </a:blip>
          <a:srcRect t="46207"/>
          <a:stretch/>
        </p:blipFill>
        <p:spPr>
          <a:xfrm>
            <a:off x="1570075" y="1196944"/>
            <a:ext cx="7620000" cy="2300524"/>
          </a:xfrm>
          <a:prstGeom prst="rect">
            <a:avLst/>
          </a:prstGeom>
          <a:noFill/>
          <a:ln>
            <a:noFill/>
          </a:ln>
        </p:spPr>
      </p:pic>
      <p:sp>
        <p:nvSpPr>
          <p:cNvPr id="113" name="Google Shape;113;p1"/>
          <p:cNvSpPr txBox="1"/>
          <p:nvPr/>
        </p:nvSpPr>
        <p:spPr>
          <a:xfrm>
            <a:off x="15007675" y="14654925"/>
            <a:ext cx="53790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latin typeface="Calibri"/>
                <a:ea typeface="Calibri"/>
                <a:cs typeface="Calibri"/>
                <a:sym typeface="Calibri"/>
              </a:rPr>
              <a:t> Birds-eye view of system</a:t>
            </a:r>
            <a:endParaRPr sz="3000">
              <a:latin typeface="Calibri"/>
              <a:ea typeface="Calibri"/>
              <a:cs typeface="Calibri"/>
              <a:sym typeface="Calibri"/>
            </a:endParaRPr>
          </a:p>
        </p:txBody>
      </p:sp>
      <p:sp>
        <p:nvSpPr>
          <p:cNvPr id="114" name="Google Shape;114;p1"/>
          <p:cNvSpPr txBox="1"/>
          <p:nvPr/>
        </p:nvSpPr>
        <p:spPr>
          <a:xfrm>
            <a:off x="23820925" y="10152950"/>
            <a:ext cx="6468900" cy="30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800">
                <a:latin typeface="Calibri"/>
                <a:ea typeface="Calibri"/>
                <a:cs typeface="Calibri"/>
                <a:sym typeface="Calibri"/>
              </a:rPr>
              <a:t>Picture of setup?</a:t>
            </a:r>
            <a:endParaRPr sz="4800">
              <a:latin typeface="Calibri"/>
              <a:ea typeface="Calibri"/>
              <a:cs typeface="Calibri"/>
              <a:sym typeface="Calibri"/>
            </a:endParaRPr>
          </a:p>
        </p:txBody>
      </p:sp>
      <p:pic>
        <p:nvPicPr>
          <p:cNvPr id="115" name="Google Shape;115;p1"/>
          <p:cNvPicPr preferRelativeResize="0"/>
          <p:nvPr/>
        </p:nvPicPr>
        <p:blipFill>
          <a:blip r:embed="rId13">
            <a:alphaModFix/>
          </a:blip>
          <a:stretch>
            <a:fillRect/>
          </a:stretch>
        </p:blipFill>
        <p:spPr>
          <a:xfrm>
            <a:off x="12877800" y="9028125"/>
            <a:ext cx="9567000" cy="5703000"/>
          </a:xfrm>
          <a:prstGeom prst="rect">
            <a:avLst/>
          </a:prstGeom>
          <a:noFill/>
          <a:ln w="38100" cap="flat" cmpd="sng">
            <a:solidFill>
              <a:schemeClr val="dk2"/>
            </a:solidFill>
            <a:prstDash val="solid"/>
            <a:round/>
            <a:headEnd type="none" w="sm" len="sm"/>
            <a:tailEnd type="none" w="sm" len="sm"/>
          </a:ln>
        </p:spPr>
      </p:pic>
      <p:pic>
        <p:nvPicPr>
          <p:cNvPr id="116" name="Google Shape;116;p1"/>
          <p:cNvPicPr preferRelativeResize="0"/>
          <p:nvPr/>
        </p:nvPicPr>
        <p:blipFill>
          <a:blip r:embed="rId14">
            <a:alphaModFix/>
          </a:blip>
          <a:stretch>
            <a:fillRect/>
          </a:stretch>
        </p:blipFill>
        <p:spPr>
          <a:xfrm>
            <a:off x="22428950" y="9028125"/>
            <a:ext cx="8155602" cy="5702999"/>
          </a:xfrm>
          <a:prstGeom prst="rect">
            <a:avLst/>
          </a:prstGeom>
          <a:noFill/>
          <a:ln w="38100" cap="flat" cmpd="sng">
            <a:solidFill>
              <a:schemeClr val="dk2"/>
            </a:solidFill>
            <a:prstDash val="solid"/>
            <a:round/>
            <a:headEnd type="none" w="sm" len="sm"/>
            <a:tailEnd type="none" w="sm" len="sm"/>
          </a:ln>
        </p:spPr>
      </p:pic>
      <p:sp>
        <p:nvSpPr>
          <p:cNvPr id="117" name="Google Shape;117;p1"/>
          <p:cNvSpPr txBox="1"/>
          <p:nvPr/>
        </p:nvSpPr>
        <p:spPr>
          <a:xfrm>
            <a:off x="23810638" y="14715350"/>
            <a:ext cx="53790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latin typeface="Calibri"/>
                <a:ea typeface="Calibri"/>
                <a:cs typeface="Calibri"/>
                <a:sym typeface="Calibri"/>
              </a:rPr>
              <a:t> Outdoor setup</a:t>
            </a:r>
            <a:endParaRPr sz="3000">
              <a:latin typeface="Calibri"/>
              <a:ea typeface="Calibri"/>
              <a:cs typeface="Calibri"/>
              <a:sym typeface="Calibri"/>
            </a:endParaRPr>
          </a:p>
        </p:txBody>
      </p:sp>
      <p:sp>
        <p:nvSpPr>
          <p:cNvPr id="118" name="Google Shape;118;p1"/>
          <p:cNvSpPr txBox="1"/>
          <p:nvPr/>
        </p:nvSpPr>
        <p:spPr>
          <a:xfrm>
            <a:off x="11878775" y="28884625"/>
            <a:ext cx="53790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latin typeface="Calibri"/>
                <a:ea typeface="Calibri"/>
                <a:cs typeface="Calibri"/>
                <a:sym typeface="Calibri"/>
              </a:rPr>
              <a:t> Testing with Metal Target</a:t>
            </a:r>
            <a:endParaRPr sz="3000">
              <a:latin typeface="Calibri"/>
              <a:ea typeface="Calibri"/>
              <a:cs typeface="Calibri"/>
              <a:sym typeface="Calibri"/>
            </a:endParaRPr>
          </a:p>
        </p:txBody>
      </p:sp>
      <p:pic>
        <p:nvPicPr>
          <p:cNvPr id="119" name="Google Shape;119;p1"/>
          <p:cNvPicPr preferRelativeResize="0"/>
          <p:nvPr/>
        </p:nvPicPr>
        <p:blipFill rotWithShape="1">
          <a:blip r:embed="rId15">
            <a:alphaModFix/>
          </a:blip>
          <a:srcRect l="4234" t="22951" r="65924" b="35044"/>
          <a:stretch/>
        </p:blipFill>
        <p:spPr>
          <a:xfrm>
            <a:off x="17928975" y="21251125"/>
            <a:ext cx="6275376" cy="4968499"/>
          </a:xfrm>
          <a:prstGeom prst="rect">
            <a:avLst/>
          </a:prstGeom>
          <a:noFill/>
          <a:ln w="76200" cap="flat" cmpd="sng">
            <a:solidFill>
              <a:srgbClr val="000000"/>
            </a:solidFill>
            <a:prstDash val="solid"/>
            <a:round/>
            <a:headEnd type="none" w="sm" len="sm"/>
            <a:tailEnd type="none" w="sm" len="sm"/>
          </a:ln>
        </p:spPr>
      </p:pic>
      <p:pic>
        <p:nvPicPr>
          <p:cNvPr id="120" name="Google Shape;120;p1"/>
          <p:cNvPicPr preferRelativeResize="0"/>
          <p:nvPr/>
        </p:nvPicPr>
        <p:blipFill rotWithShape="1">
          <a:blip r:embed="rId15">
            <a:alphaModFix/>
          </a:blip>
          <a:srcRect l="38793" t="21659" r="36400" b="34953"/>
          <a:stretch/>
        </p:blipFill>
        <p:spPr>
          <a:xfrm>
            <a:off x="25160650" y="21251125"/>
            <a:ext cx="5049850" cy="4968499"/>
          </a:xfrm>
          <a:prstGeom prst="rect">
            <a:avLst/>
          </a:prstGeom>
          <a:noFill/>
          <a:ln w="76200" cap="flat" cmpd="sng">
            <a:solidFill>
              <a:srgbClr val="000000"/>
            </a:solidFill>
            <a:prstDash val="solid"/>
            <a:round/>
            <a:headEnd type="none" w="sm" len="sm"/>
            <a:tailEnd type="none" w="sm" len="sm"/>
          </a:ln>
        </p:spPr>
      </p:pic>
      <p:pic>
        <p:nvPicPr>
          <p:cNvPr id="121" name="Google Shape;121;p1"/>
          <p:cNvPicPr preferRelativeResize="0"/>
          <p:nvPr/>
        </p:nvPicPr>
        <p:blipFill rotWithShape="1">
          <a:blip r:embed="rId15">
            <a:alphaModFix/>
          </a:blip>
          <a:srcRect l="68288" t="23907" r="1458" b="33568"/>
          <a:stretch/>
        </p:blipFill>
        <p:spPr>
          <a:xfrm>
            <a:off x="17814075" y="26675204"/>
            <a:ext cx="6468902" cy="5114545"/>
          </a:xfrm>
          <a:prstGeom prst="rect">
            <a:avLst/>
          </a:prstGeom>
          <a:noFill/>
          <a:ln w="76200" cap="flat" cmpd="sng">
            <a:solidFill>
              <a:srgbClr val="000000"/>
            </a:solidFill>
            <a:prstDash val="solid"/>
            <a:round/>
            <a:headEnd type="none" w="sm" len="sm"/>
            <a:tailEnd type="none" w="sm" len="sm"/>
          </a:ln>
        </p:spPr>
      </p:pic>
      <p:sp>
        <p:nvSpPr>
          <p:cNvPr id="122" name="Google Shape;122;p1"/>
          <p:cNvSpPr/>
          <p:nvPr/>
        </p:nvSpPr>
        <p:spPr>
          <a:xfrm>
            <a:off x="33859850" y="15392800"/>
            <a:ext cx="9324600" cy="6705300"/>
          </a:xfrm>
          <a:prstGeom prst="rect">
            <a:avLst/>
          </a:prstGeom>
          <a:solidFill>
            <a:schemeClr val="lt1"/>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
          <p:cNvPicPr preferRelativeResize="0"/>
          <p:nvPr/>
        </p:nvPicPr>
        <p:blipFill rotWithShape="1">
          <a:blip r:embed="rId16">
            <a:alphaModFix/>
          </a:blip>
          <a:srcRect l="7227" t="8667" r="6520" b="9405"/>
          <a:stretch/>
        </p:blipFill>
        <p:spPr>
          <a:xfrm>
            <a:off x="25077625" y="26676624"/>
            <a:ext cx="5379000" cy="5111699"/>
          </a:xfrm>
          <a:prstGeom prst="rect">
            <a:avLst/>
          </a:prstGeom>
          <a:noFill/>
          <a:ln w="76200" cap="flat" cmpd="sng">
            <a:solidFill>
              <a:srgbClr val="000000"/>
            </a:solidFill>
            <a:prstDash val="solid"/>
            <a:round/>
            <a:headEnd type="none" w="sm" len="sm"/>
            <a:tailEnd type="none" w="sm" len="sm"/>
          </a:ln>
        </p:spPr>
      </p:pic>
      <p:sp>
        <p:nvSpPr>
          <p:cNvPr id="124" name="Google Shape;124;p1"/>
          <p:cNvSpPr txBox="1"/>
          <p:nvPr/>
        </p:nvSpPr>
        <p:spPr>
          <a:xfrm>
            <a:off x="34478225" y="15392800"/>
            <a:ext cx="8088000" cy="6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Test Scenario</a:t>
            </a:r>
            <a:endParaRPr sz="6000" dirty="0">
              <a:latin typeface="Calibri"/>
              <a:ea typeface="Calibri"/>
              <a:cs typeface="Calibri"/>
              <a:sym typeface="Calibri"/>
            </a:endParaRPr>
          </a:p>
          <a:p>
            <a:pPr marL="457200" lvl="0" indent="-482600" algn="l" rtl="0">
              <a:spcBef>
                <a:spcPts val="0"/>
              </a:spcBef>
              <a:spcAft>
                <a:spcPts val="0"/>
              </a:spcAft>
              <a:buSzPts val="4000"/>
              <a:buFont typeface="Calibri"/>
              <a:buAutoNum type="arabicPeriod"/>
            </a:pPr>
            <a:r>
              <a:rPr lang="en-US" sz="4000" dirty="0">
                <a:latin typeface="Calibri"/>
                <a:ea typeface="Calibri"/>
                <a:cs typeface="Calibri"/>
                <a:sym typeface="Calibri"/>
              </a:rPr>
              <a:t>Background scan and removal was performed</a:t>
            </a:r>
            <a:endParaRPr sz="4000" dirty="0">
              <a:latin typeface="Calibri"/>
              <a:ea typeface="Calibri"/>
              <a:cs typeface="Calibri"/>
              <a:sym typeface="Calibri"/>
            </a:endParaRPr>
          </a:p>
          <a:p>
            <a:pPr marL="457200" lvl="0" indent="-482600" algn="l" rtl="0">
              <a:spcBef>
                <a:spcPts val="0"/>
              </a:spcBef>
              <a:spcAft>
                <a:spcPts val="0"/>
              </a:spcAft>
              <a:buSzPts val="4000"/>
              <a:buFont typeface="Calibri"/>
              <a:buAutoNum type="arabicPeriod"/>
            </a:pPr>
            <a:r>
              <a:rPr lang="en-US" sz="4000" dirty="0">
                <a:latin typeface="Calibri"/>
                <a:ea typeface="Calibri"/>
                <a:cs typeface="Calibri"/>
                <a:sym typeface="Calibri"/>
              </a:rPr>
              <a:t>Metal target was held level with cone antenna and positioned on boresight</a:t>
            </a:r>
            <a:endParaRPr sz="4000" dirty="0">
              <a:latin typeface="Calibri"/>
              <a:ea typeface="Calibri"/>
              <a:cs typeface="Calibri"/>
              <a:sym typeface="Calibri"/>
            </a:endParaRPr>
          </a:p>
          <a:p>
            <a:pPr marL="457200" lvl="0" indent="-482600" algn="l" rtl="0">
              <a:spcBef>
                <a:spcPts val="0"/>
              </a:spcBef>
              <a:spcAft>
                <a:spcPts val="0"/>
              </a:spcAft>
              <a:buSzPts val="4000"/>
              <a:buFont typeface="Calibri"/>
              <a:buAutoNum type="arabicPeriod"/>
            </a:pPr>
            <a:r>
              <a:rPr lang="en-US" sz="4000" dirty="0">
                <a:latin typeface="Calibri"/>
                <a:ea typeface="Calibri"/>
                <a:cs typeface="Calibri"/>
                <a:sym typeface="Calibri"/>
              </a:rPr>
              <a:t>Radar was allowed to settle</a:t>
            </a:r>
            <a:endParaRPr sz="4000" dirty="0">
              <a:latin typeface="Calibri"/>
              <a:ea typeface="Calibri"/>
              <a:cs typeface="Calibri"/>
              <a:sym typeface="Calibri"/>
            </a:endParaRPr>
          </a:p>
          <a:p>
            <a:pPr marL="457200" lvl="0" indent="-482600" algn="l" rtl="0">
              <a:spcBef>
                <a:spcPts val="0"/>
              </a:spcBef>
              <a:spcAft>
                <a:spcPts val="0"/>
              </a:spcAft>
              <a:buSzPts val="4000"/>
              <a:buFont typeface="Calibri"/>
              <a:buAutoNum type="arabicPeriod"/>
            </a:pPr>
            <a:r>
              <a:rPr lang="en-US" sz="4000" dirty="0">
                <a:latin typeface="Calibri"/>
                <a:ea typeface="Calibri"/>
                <a:cs typeface="Calibri"/>
                <a:sym typeface="Calibri"/>
              </a:rPr>
              <a:t>Target was moved backward and forward to study range and angle measurements</a:t>
            </a:r>
            <a:endParaRPr sz="4000" dirty="0">
              <a:latin typeface="Calibri"/>
              <a:ea typeface="Calibri"/>
              <a:cs typeface="Calibri"/>
              <a:sym typeface="Calibri"/>
            </a:endParaRPr>
          </a:p>
        </p:txBody>
      </p:sp>
      <p:sp>
        <p:nvSpPr>
          <p:cNvPr id="125" name="Google Shape;125;p1"/>
          <p:cNvSpPr/>
          <p:nvPr/>
        </p:nvSpPr>
        <p:spPr>
          <a:xfrm>
            <a:off x="873000" y="14230975"/>
            <a:ext cx="8728200" cy="8575103"/>
          </a:xfrm>
          <a:prstGeom prst="rect">
            <a:avLst/>
          </a:prstGeom>
          <a:solidFill>
            <a:srgbClr val="FFFFFF"/>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txBox="1"/>
          <p:nvPr/>
        </p:nvSpPr>
        <p:spPr>
          <a:xfrm>
            <a:off x="1193100" y="14284601"/>
            <a:ext cx="8088000" cy="79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u="sng" dirty="0">
                <a:latin typeface="Calibri"/>
                <a:ea typeface="Calibri"/>
                <a:cs typeface="Calibri"/>
                <a:sym typeface="Calibri"/>
              </a:rPr>
              <a:t>Detection Modes</a:t>
            </a:r>
            <a:endParaRPr sz="6000" b="1" u="sng" dirty="0">
              <a:latin typeface="Calibri"/>
              <a:ea typeface="Calibri"/>
              <a:cs typeface="Calibri"/>
              <a:sym typeface="Calibri"/>
            </a:endParaRPr>
          </a:p>
          <a:p>
            <a:pPr marL="0" lvl="0" indent="0" algn="l" rtl="0">
              <a:spcBef>
                <a:spcPts val="0"/>
              </a:spcBef>
              <a:spcAft>
                <a:spcPts val="0"/>
              </a:spcAft>
              <a:buNone/>
            </a:pPr>
            <a:r>
              <a:rPr lang="en-US" sz="4000" b="1" dirty="0">
                <a:latin typeface="Calibri"/>
                <a:ea typeface="Calibri"/>
                <a:cs typeface="Calibri"/>
                <a:sym typeface="Calibri"/>
              </a:rPr>
              <a:t>“Cone” Mode</a:t>
            </a:r>
            <a:endParaRPr sz="4000" b="1" dirty="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dirty="0">
                <a:latin typeface="Calibri"/>
                <a:ea typeface="Calibri"/>
                <a:cs typeface="Calibri"/>
                <a:sym typeface="Calibri"/>
              </a:rPr>
              <a:t>When the return from the dual TX/RX antenna is suitable, it enables direction ranging from the center antenna.</a:t>
            </a:r>
            <a:endParaRPr sz="4000" dirty="0">
              <a:latin typeface="Calibri"/>
              <a:ea typeface="Calibri"/>
              <a:cs typeface="Calibri"/>
              <a:sym typeface="Calibri"/>
            </a:endParaRPr>
          </a:p>
          <a:p>
            <a:pPr marL="0" lvl="0" indent="0" algn="l" rtl="0">
              <a:spcBef>
                <a:spcPts val="0"/>
              </a:spcBef>
              <a:spcAft>
                <a:spcPts val="0"/>
              </a:spcAft>
              <a:buNone/>
            </a:pPr>
            <a:r>
              <a:rPr lang="en-US" sz="4000" b="1" dirty="0">
                <a:latin typeface="Calibri"/>
                <a:ea typeface="Calibri"/>
                <a:cs typeface="Calibri"/>
                <a:sym typeface="Calibri"/>
              </a:rPr>
              <a:t>“Bistatic” Mode</a:t>
            </a:r>
            <a:endParaRPr sz="4000" b="1" dirty="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dirty="0">
                <a:latin typeface="Calibri"/>
                <a:ea typeface="Calibri"/>
                <a:cs typeface="Calibri"/>
                <a:sym typeface="Calibri"/>
              </a:rPr>
              <a:t>For longer ranges at which the center antenna no longer is a reliable source of range information. Considers the two ellipses with a </a:t>
            </a:r>
            <a:r>
              <a:rPr lang="en-US" sz="4000" dirty="0" err="1">
                <a:latin typeface="Calibri"/>
                <a:ea typeface="Calibri"/>
                <a:cs typeface="Calibri"/>
                <a:sym typeface="Calibri"/>
              </a:rPr>
              <a:t>tx</a:t>
            </a:r>
            <a:r>
              <a:rPr lang="en-US" sz="4000" dirty="0">
                <a:latin typeface="Calibri"/>
                <a:ea typeface="Calibri"/>
                <a:cs typeface="Calibri"/>
                <a:sym typeface="Calibri"/>
              </a:rPr>
              <a:t>/</a:t>
            </a:r>
            <a:r>
              <a:rPr lang="en-US" sz="4000" dirty="0" err="1">
                <a:latin typeface="Calibri"/>
                <a:ea typeface="Calibri"/>
                <a:cs typeface="Calibri"/>
                <a:sym typeface="Calibri"/>
              </a:rPr>
              <a:t>rx</a:t>
            </a:r>
            <a:r>
              <a:rPr lang="en-US" sz="4000" dirty="0">
                <a:latin typeface="Calibri"/>
                <a:ea typeface="Calibri"/>
                <a:cs typeface="Calibri"/>
                <a:sym typeface="Calibri"/>
              </a:rPr>
              <a:t> pair located at the foci.</a:t>
            </a:r>
            <a:endParaRPr sz="4000" dirty="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439</Words>
  <Application>Microsoft Office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Jarod Vechinski</dc:creator>
  <cp:lastModifiedBy>Travis Keller</cp:lastModifiedBy>
  <cp:revision>1</cp:revision>
  <dcterms:created xsi:type="dcterms:W3CDTF">2019-12-03T15:12:54Z</dcterms:created>
  <dcterms:modified xsi:type="dcterms:W3CDTF">2019-12-05T17:19:02Z</dcterms:modified>
</cp:coreProperties>
</file>